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5FBE-575A-41A0-B21D-AE3EDA556D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P2E Planning Process and Implementation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7959B5-6F78-4618-BF79-2D12D0DBCB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NORTH BAY RPU</a:t>
            </a:r>
          </a:p>
        </p:txBody>
      </p:sp>
    </p:spTree>
    <p:extLst>
      <p:ext uri="{BB962C8B-B14F-4D97-AF65-F5344CB8AC3E}">
        <p14:creationId xmlns:p14="http://schemas.microsoft.com/office/powerpoint/2010/main" val="1094430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CBB9-DEE5-4D76-9A99-74B83E461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C82DE-8310-4B6E-903C-25F3C68CB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addition to state designated partners, NBEC contacted approximately 100 stakeholders from across the region</a:t>
            </a:r>
          </a:p>
          <a:p>
            <a:r>
              <a:rPr lang="en-US" sz="2800" dirty="0"/>
              <a:t>Sessions were held in each of the six counties (Sonoma, Solano, Marin, Napa, Lake Mendocino) including after hours</a:t>
            </a:r>
          </a:p>
          <a:p>
            <a:r>
              <a:rPr lang="en-US" sz="2800" dirty="0"/>
              <a:t>Stakeholders could also participate in an informational webinar about the P2E initiative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E7D4B-1AB2-4F76-B8DC-08D5FBF3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Numbers of supervised individuals in the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31300A-73D6-4A28-BF53-3624EF6DD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Region has a total of over 24,000 actively on supervision</a:t>
            </a:r>
          </a:p>
          <a:p>
            <a:pPr lvl="1"/>
            <a:r>
              <a:rPr lang="en-US" sz="2800" dirty="0"/>
              <a:t>Solano – 5,052 (30%)</a:t>
            </a:r>
          </a:p>
          <a:p>
            <a:pPr lvl="1"/>
            <a:r>
              <a:rPr lang="en-US" sz="2800" dirty="0"/>
              <a:t>Sonoma – 4,818 (28%)</a:t>
            </a:r>
          </a:p>
          <a:p>
            <a:pPr lvl="1"/>
            <a:r>
              <a:rPr lang="en-US" sz="2800" dirty="0"/>
              <a:t>Workforce Alliance of the North Bay – 7,112 (42%)</a:t>
            </a:r>
          </a:p>
          <a:p>
            <a:pPr lvl="2"/>
            <a:r>
              <a:rPr lang="en-US" sz="2400" dirty="0"/>
              <a:t>Lake – 1,124 (7%)</a:t>
            </a:r>
          </a:p>
          <a:p>
            <a:pPr lvl="2"/>
            <a:r>
              <a:rPr lang="en-US" sz="2400" dirty="0"/>
              <a:t>Marin – 1,332 (8%)</a:t>
            </a:r>
          </a:p>
          <a:p>
            <a:pPr lvl="2"/>
            <a:r>
              <a:rPr lang="en-US" sz="2400" dirty="0"/>
              <a:t>Mendocino – 1,576 (9%)</a:t>
            </a:r>
          </a:p>
          <a:p>
            <a:pPr lvl="2"/>
            <a:r>
              <a:rPr lang="en-US" sz="2400" dirty="0"/>
              <a:t>Napa – 3,080 (18%)</a:t>
            </a:r>
          </a:p>
        </p:txBody>
      </p:sp>
    </p:spTree>
    <p:extLst>
      <p:ext uri="{BB962C8B-B14F-4D97-AF65-F5344CB8AC3E}">
        <p14:creationId xmlns:p14="http://schemas.microsoft.com/office/powerpoint/2010/main" val="1299264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4F38C-805C-47B8-A39B-4A10269D7D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95F367-9071-445D-90CC-F171FD657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Through P2E planning, NBEC workforce-corrections stakeholders reached consensus on the need for funding in a few critical areas: </a:t>
            </a:r>
          </a:p>
          <a:p>
            <a:pPr lvl="1"/>
            <a:r>
              <a:rPr lang="en-US" sz="2400" dirty="0"/>
              <a:t>capacity-building trainings and coordinated cross-training for workforce and corrections service providers;</a:t>
            </a:r>
          </a:p>
          <a:p>
            <a:pPr lvl="1"/>
            <a:r>
              <a:rPr lang="en-US" sz="2400" dirty="0"/>
              <a:t> supportive services to facilitate access to employment; </a:t>
            </a:r>
          </a:p>
          <a:p>
            <a:pPr lvl="1"/>
            <a:r>
              <a:rPr lang="en-US" sz="2400" dirty="0"/>
              <a:t>and direct and Earn &amp; Learn services to promote job readiness, placement, retention, and advancement.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49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622A9-AB3B-4673-B559-4838A64D1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Initially Identified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16064-1907-40FB-8936-A3228DD86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Develop consistent communication, collaboration, and information sharing systems among partners to promote sustainable and successful implementation of P2E services and activities. </a:t>
            </a:r>
          </a:p>
          <a:p>
            <a:r>
              <a:rPr lang="en-US" sz="2400" dirty="0"/>
              <a:t>Increase and improve efforts to identify, recruit, enroll, and track the progress of justice-involved individuals receiving direct employment services.</a:t>
            </a:r>
          </a:p>
          <a:p>
            <a:r>
              <a:rPr lang="en-US" sz="2400" dirty="0"/>
              <a:t>Increase the capacity of WDB staff and partners with training to better serve the justice-involved population. </a:t>
            </a:r>
          </a:p>
          <a:p>
            <a:r>
              <a:rPr lang="en-US" sz="2400" dirty="0"/>
              <a:t>Align training opportunities for justice-involved individuals with regional labor market trends and needs. </a:t>
            </a:r>
          </a:p>
        </p:txBody>
      </p:sp>
    </p:spTree>
    <p:extLst>
      <p:ext uri="{BB962C8B-B14F-4D97-AF65-F5344CB8AC3E}">
        <p14:creationId xmlns:p14="http://schemas.microsoft.com/office/powerpoint/2010/main" val="3472470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9766A-B290-471E-ABE6-B80D17E2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2CA30-0B47-42D2-80D0-35ACB2074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Initial request was for $2,000,000, which was based on NBEC’s percentage of the state’s supervised population</a:t>
            </a:r>
          </a:p>
          <a:p>
            <a:r>
              <a:rPr lang="en-US" sz="2800" dirty="0"/>
              <a:t>Region received $862,000 for the six counties</a:t>
            </a:r>
          </a:p>
          <a:p>
            <a:r>
              <a:rPr lang="en-US" sz="2800" dirty="0"/>
              <a:t>This translates to approximately $30,000-$35,000 per year for 3 of the counties, to a high of approximately $116,000 per year for Solano County. </a:t>
            </a:r>
          </a:p>
          <a:p>
            <a:r>
              <a:rPr lang="en-US" sz="2800" dirty="0"/>
              <a:t>Region needed to regroup to determine what could be funded with smaller amount </a:t>
            </a:r>
          </a:p>
        </p:txBody>
      </p:sp>
    </p:spTree>
    <p:extLst>
      <p:ext uri="{BB962C8B-B14F-4D97-AF65-F5344CB8AC3E}">
        <p14:creationId xmlns:p14="http://schemas.microsoft.com/office/powerpoint/2010/main" val="2248685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2ECD8-AD35-4125-9990-8FF445670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that will be supported by P2E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D5D82-7316-40CC-BCB8-ADFE2E130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445252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WDBs are still finalizing their plans/ procurement</a:t>
            </a:r>
          </a:p>
          <a:p>
            <a:r>
              <a:rPr lang="en-US" sz="2800" dirty="0"/>
              <a:t>Some of the areas that will be supported with P2E funds include:</a:t>
            </a:r>
          </a:p>
          <a:p>
            <a:pPr lvl="1"/>
            <a:r>
              <a:rPr lang="en-US" sz="2400" dirty="0"/>
              <a:t>Provide paid Earn and learn training services that will accelerate career development success and advancement for individuals with justice involvement (transitional jobs; OJTs)</a:t>
            </a:r>
          </a:p>
          <a:p>
            <a:pPr lvl="1"/>
            <a:r>
              <a:rPr lang="en-US" sz="2400" dirty="0"/>
              <a:t>Cohort-style service delivery model, tapping into Trades Introduction Program (TIP) and other group-based training</a:t>
            </a:r>
          </a:p>
          <a:p>
            <a:pPr lvl="1"/>
            <a:r>
              <a:rPr lang="en-US" sz="2400" dirty="0"/>
              <a:t>Align and fund supportive services to reduce barriers for accessing employment services and maintaining employment for justice-involved individuals.</a:t>
            </a:r>
          </a:p>
          <a:p>
            <a:pPr lvl="1"/>
            <a:r>
              <a:rPr lang="en-US" sz="2400" dirty="0"/>
              <a:t>Building off existing WIOA navigation/career services onsite at Day Reporting Center</a:t>
            </a:r>
          </a:p>
        </p:txBody>
      </p:sp>
    </p:spTree>
    <p:extLst>
      <p:ext uri="{BB962C8B-B14F-4D97-AF65-F5344CB8AC3E}">
        <p14:creationId xmlns:p14="http://schemas.microsoft.com/office/powerpoint/2010/main" val="135163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7072-69EB-4372-81DC-C8F4B3BBB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C82A3-122A-4E6C-88E8-6CA2FBDE2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2400" dirty="0"/>
              <a:t>Cross-system staff training on target population, needs and service array available</a:t>
            </a:r>
            <a:endParaRPr lang="en-US" sz="2800" dirty="0"/>
          </a:p>
          <a:p>
            <a:pPr lvl="0"/>
            <a:r>
              <a:rPr lang="en-US" sz="900" dirty="0"/>
              <a:t> </a:t>
            </a:r>
            <a:r>
              <a:rPr lang="en-US" sz="2400" dirty="0"/>
              <a:t>Shared assessment tools and processes, in custody and outside</a:t>
            </a:r>
            <a:endParaRPr lang="en-US" sz="2800" dirty="0"/>
          </a:p>
          <a:p>
            <a:pPr lvl="0"/>
            <a:r>
              <a:rPr lang="en-US" sz="2400" dirty="0"/>
              <a:t>Financial literacy training</a:t>
            </a:r>
          </a:p>
          <a:p>
            <a:pPr lvl="0"/>
            <a:r>
              <a:rPr lang="en-US" sz="2400" dirty="0"/>
              <a:t>Job search skills within a sober living environment</a:t>
            </a:r>
          </a:p>
          <a:p>
            <a:pPr lvl="0"/>
            <a:r>
              <a:rPr lang="en-US" sz="2400" dirty="0"/>
              <a:t>Utilize System-Impacted Solano Network of partners focused on justice-involved individuals to create collective impact</a:t>
            </a:r>
          </a:p>
          <a:p>
            <a:pPr lvl="0"/>
            <a:r>
              <a:rPr lang="en-US" sz="2400" dirty="0"/>
              <a:t>Use </a:t>
            </a:r>
            <a:r>
              <a:rPr lang="en-US" sz="2400" dirty="0" err="1"/>
              <a:t>CommunityPro</a:t>
            </a:r>
            <a:r>
              <a:rPr lang="en-US" sz="2400" dirty="0"/>
              <a:t> as an innovative strategy for partners to collaborate on specific individuals served by multiple partners</a:t>
            </a:r>
          </a:p>
          <a:p>
            <a:r>
              <a:rPr lang="en-US" sz="2400" dirty="0"/>
              <a:t>Enhancing partnerships, e.g. CCP, PACT, Juvenile Probation “Camp,”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2485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21</TotalTime>
  <Words>458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Frame</vt:lpstr>
      <vt:lpstr>P2E Planning Process and Implementation Plans</vt:lpstr>
      <vt:lpstr>Planning Process</vt:lpstr>
      <vt:lpstr>Numbers of supervised individuals in the region</vt:lpstr>
      <vt:lpstr>Partner Input</vt:lpstr>
      <vt:lpstr>Initially Identified Strategies</vt:lpstr>
      <vt:lpstr>Funding</vt:lpstr>
      <vt:lpstr>Activities that will be supported by P2E funds</vt:lpstr>
      <vt:lpstr>Activities, 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Bay RPU – P2E</dc:title>
  <dc:creator>Racy Ming</dc:creator>
  <cp:lastModifiedBy>Racy Ming</cp:lastModifiedBy>
  <cp:revision>4</cp:revision>
  <dcterms:created xsi:type="dcterms:W3CDTF">2019-05-07T17:43:51Z</dcterms:created>
  <dcterms:modified xsi:type="dcterms:W3CDTF">2019-05-08T20:22:43Z</dcterms:modified>
</cp:coreProperties>
</file>