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7"/>
  </p:notesMasterIdLst>
  <p:handoutMasterIdLst>
    <p:handoutMasterId r:id="rId8"/>
  </p:handoutMasterIdLst>
  <p:sldIdLst>
    <p:sldId id="276" r:id="rId2"/>
    <p:sldId id="272" r:id="rId3"/>
    <p:sldId id="280" r:id="rId4"/>
    <p:sldId id="269" r:id="rId5"/>
    <p:sldId id="28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77" autoAdjust="0"/>
  </p:normalViewPr>
  <p:slideViewPr>
    <p:cSldViewPr>
      <p:cViewPr varScale="1">
        <p:scale>
          <a:sx n="21" d="100"/>
          <a:sy n="21" d="100"/>
        </p:scale>
        <p:origin x="-100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F1903B-A639-4E4C-8562-85448F685CD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5AAC0E-F394-4FC2-A0E4-17AB886EE0FD}">
      <dgm:prSet phldrT="[Text]" custT="1"/>
      <dgm:spPr/>
      <dgm:t>
        <a:bodyPr anchor="t"/>
        <a:lstStyle/>
        <a:p>
          <a:r>
            <a:rPr lang="en-US" sz="1200" b="1" u="sng" dirty="0" smtClean="0"/>
            <a:t>December 2014</a:t>
          </a:r>
        </a:p>
        <a:p>
          <a:r>
            <a:rPr lang="en-US" sz="1200" dirty="0" smtClean="0"/>
            <a:t>Cohort 1 Orientation</a:t>
          </a:r>
          <a:endParaRPr lang="en-US" sz="1200" dirty="0"/>
        </a:p>
      </dgm:t>
    </dgm:pt>
    <dgm:pt modelId="{8330EE8A-8D60-4657-9B5D-56B81B9AF1C8}" type="parTrans" cxnId="{36FAEA0B-AAE3-4B0E-8D8E-FACD830318C7}">
      <dgm:prSet/>
      <dgm:spPr/>
      <dgm:t>
        <a:bodyPr/>
        <a:lstStyle/>
        <a:p>
          <a:endParaRPr lang="en-US"/>
        </a:p>
      </dgm:t>
    </dgm:pt>
    <dgm:pt modelId="{AA7896CA-7EDD-4526-ACC5-B2F1C1D36C7E}" type="sibTrans" cxnId="{36FAEA0B-AAE3-4B0E-8D8E-FACD830318C7}">
      <dgm:prSet/>
      <dgm:spPr/>
      <dgm:t>
        <a:bodyPr/>
        <a:lstStyle/>
        <a:p>
          <a:endParaRPr lang="en-US"/>
        </a:p>
      </dgm:t>
    </dgm:pt>
    <dgm:pt modelId="{665D7C1C-FD75-41FB-8145-5B90703A77CF}">
      <dgm:prSet phldrT="[Text]" custT="1"/>
      <dgm:spPr/>
      <dgm:t>
        <a:bodyPr anchor="t"/>
        <a:lstStyle/>
        <a:p>
          <a:r>
            <a:rPr lang="en-US" sz="1200" b="1" u="sng" dirty="0" smtClean="0"/>
            <a:t>March 2015</a:t>
          </a:r>
        </a:p>
        <a:p>
          <a:r>
            <a:rPr lang="en-US" sz="1200" dirty="0" smtClean="0"/>
            <a:t>Cohort 1 Planning Grants Awarded</a:t>
          </a:r>
          <a:endParaRPr lang="en-US" sz="1200" dirty="0"/>
        </a:p>
      </dgm:t>
    </dgm:pt>
    <dgm:pt modelId="{14408D70-E675-497D-8C28-40539FC4C64C}" type="parTrans" cxnId="{370B6030-AE81-4345-AFF2-EAD91A687E4C}">
      <dgm:prSet/>
      <dgm:spPr/>
      <dgm:t>
        <a:bodyPr/>
        <a:lstStyle/>
        <a:p>
          <a:endParaRPr lang="en-US"/>
        </a:p>
      </dgm:t>
    </dgm:pt>
    <dgm:pt modelId="{B182482A-3525-45C5-AA63-1ED99C7E883E}" type="sibTrans" cxnId="{370B6030-AE81-4345-AFF2-EAD91A687E4C}">
      <dgm:prSet/>
      <dgm:spPr/>
      <dgm:t>
        <a:bodyPr/>
        <a:lstStyle/>
        <a:p>
          <a:endParaRPr lang="en-US"/>
        </a:p>
      </dgm:t>
    </dgm:pt>
    <dgm:pt modelId="{8B0EC344-AF1E-417A-8CFE-F2F233F5C9B3}">
      <dgm:prSet phldrT="[Text]" custT="1"/>
      <dgm:spPr/>
      <dgm:t>
        <a:bodyPr anchor="t"/>
        <a:lstStyle/>
        <a:p>
          <a:r>
            <a:rPr lang="en-US" sz="1200" b="1" u="sng" dirty="0" smtClean="0"/>
            <a:t>May/June 2015 </a:t>
          </a:r>
        </a:p>
        <a:p>
          <a:r>
            <a:rPr lang="en-US" sz="1200" dirty="0" smtClean="0"/>
            <a:t>Cohort 2 Planning Grants Awarded</a:t>
          </a:r>
          <a:endParaRPr lang="en-US" sz="1200" dirty="0"/>
        </a:p>
      </dgm:t>
    </dgm:pt>
    <dgm:pt modelId="{0239355D-2595-4267-BE30-093C356E6C3B}" type="parTrans" cxnId="{D0D1E4FE-B0EC-45C4-B01C-941674FF0E16}">
      <dgm:prSet/>
      <dgm:spPr/>
      <dgm:t>
        <a:bodyPr/>
        <a:lstStyle/>
        <a:p>
          <a:endParaRPr lang="en-US"/>
        </a:p>
      </dgm:t>
    </dgm:pt>
    <dgm:pt modelId="{5C60BA4E-EA5F-40CF-BE0C-52A419735C25}" type="sibTrans" cxnId="{D0D1E4FE-B0EC-45C4-B01C-941674FF0E16}">
      <dgm:prSet/>
      <dgm:spPr/>
      <dgm:t>
        <a:bodyPr/>
        <a:lstStyle/>
        <a:p>
          <a:endParaRPr lang="en-US"/>
        </a:p>
      </dgm:t>
    </dgm:pt>
    <dgm:pt modelId="{BF871985-DCDB-4BAF-84C1-FB1776F0100A}">
      <dgm:prSet custT="1"/>
      <dgm:spPr/>
      <dgm:t>
        <a:bodyPr anchor="t"/>
        <a:lstStyle/>
        <a:p>
          <a:r>
            <a:rPr lang="en-US" sz="1200" b="1" u="sng" dirty="0" smtClean="0"/>
            <a:t>June 2015</a:t>
          </a:r>
        </a:p>
        <a:p>
          <a:r>
            <a:rPr lang="en-US" sz="1200" dirty="0" smtClean="0"/>
            <a:t>Cohort 2 Development &amp; Implementation Grants Awarded</a:t>
          </a:r>
          <a:endParaRPr lang="en-US" sz="1200" dirty="0"/>
        </a:p>
      </dgm:t>
    </dgm:pt>
    <dgm:pt modelId="{D8B4DD73-8645-4925-9B0F-38252F502B8B}" type="parTrans" cxnId="{B9382ECA-362A-4682-A8B6-4430754BEBBD}">
      <dgm:prSet/>
      <dgm:spPr/>
      <dgm:t>
        <a:bodyPr/>
        <a:lstStyle/>
        <a:p>
          <a:endParaRPr lang="en-US"/>
        </a:p>
      </dgm:t>
    </dgm:pt>
    <dgm:pt modelId="{0825C073-A44D-42F1-9A33-D5BD404E8EA1}" type="sibTrans" cxnId="{B9382ECA-362A-4682-A8B6-4430754BEBBD}">
      <dgm:prSet/>
      <dgm:spPr/>
      <dgm:t>
        <a:bodyPr/>
        <a:lstStyle/>
        <a:p>
          <a:endParaRPr lang="en-US"/>
        </a:p>
      </dgm:t>
    </dgm:pt>
    <dgm:pt modelId="{31163D49-06B6-4A75-886A-078942F71D5F}" type="pres">
      <dgm:prSet presAssocID="{C2F1903B-A639-4E4C-8562-85448F685C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2F5F9F-D23A-462C-B395-D3227AC813E8}" type="pres">
      <dgm:prSet presAssocID="{1B5AAC0E-F394-4FC2-A0E4-17AB886EE0FD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22C4D-32BD-4D3A-9048-CF1B36D4E749}" type="pres">
      <dgm:prSet presAssocID="{AA7896CA-7EDD-4526-ACC5-B2F1C1D36C7E}" presName="parTxOnlySpace" presStyleCnt="0"/>
      <dgm:spPr/>
    </dgm:pt>
    <dgm:pt modelId="{9E268A17-D9FC-432B-9C7A-F165B0E7F24E}" type="pres">
      <dgm:prSet presAssocID="{665D7C1C-FD75-41FB-8145-5B90703A77C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249A6B-3443-4411-AD7B-CB2924923B0B}" type="pres">
      <dgm:prSet presAssocID="{B182482A-3525-45C5-AA63-1ED99C7E883E}" presName="parTxOnlySpace" presStyleCnt="0"/>
      <dgm:spPr/>
    </dgm:pt>
    <dgm:pt modelId="{300BBE27-269F-4A01-8FD6-AD3E08A6E945}" type="pres">
      <dgm:prSet presAssocID="{8B0EC344-AF1E-417A-8CFE-F2F233F5C9B3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EB42B7-2841-4A08-BA0B-A6DB56C65832}" type="pres">
      <dgm:prSet presAssocID="{5C60BA4E-EA5F-40CF-BE0C-52A419735C25}" presName="parTxOnlySpace" presStyleCnt="0"/>
      <dgm:spPr/>
    </dgm:pt>
    <dgm:pt modelId="{FEF8170C-E7FF-48B7-ADA3-C480BF99617C}" type="pres">
      <dgm:prSet presAssocID="{BF871985-DCDB-4BAF-84C1-FB1776F0100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FB3D78-6F69-4FF4-9A19-92C6E533B18A}" type="presOf" srcId="{1B5AAC0E-F394-4FC2-A0E4-17AB886EE0FD}" destId="{5E2F5F9F-D23A-462C-B395-D3227AC813E8}" srcOrd="0" destOrd="0" presId="urn:microsoft.com/office/officeart/2005/8/layout/chevron1"/>
    <dgm:cxn modelId="{D0D1E4FE-B0EC-45C4-B01C-941674FF0E16}" srcId="{C2F1903B-A639-4E4C-8562-85448F685CDA}" destId="{8B0EC344-AF1E-417A-8CFE-F2F233F5C9B3}" srcOrd="2" destOrd="0" parTransId="{0239355D-2595-4267-BE30-093C356E6C3B}" sibTransId="{5C60BA4E-EA5F-40CF-BE0C-52A419735C25}"/>
    <dgm:cxn modelId="{DF1D6CD6-F29D-429F-A235-71AC8E9367A5}" type="presOf" srcId="{665D7C1C-FD75-41FB-8145-5B90703A77CF}" destId="{9E268A17-D9FC-432B-9C7A-F165B0E7F24E}" srcOrd="0" destOrd="0" presId="urn:microsoft.com/office/officeart/2005/8/layout/chevron1"/>
    <dgm:cxn modelId="{B9382ECA-362A-4682-A8B6-4430754BEBBD}" srcId="{C2F1903B-A639-4E4C-8562-85448F685CDA}" destId="{BF871985-DCDB-4BAF-84C1-FB1776F0100A}" srcOrd="3" destOrd="0" parTransId="{D8B4DD73-8645-4925-9B0F-38252F502B8B}" sibTransId="{0825C073-A44D-42F1-9A33-D5BD404E8EA1}"/>
    <dgm:cxn modelId="{370B6030-AE81-4345-AFF2-EAD91A687E4C}" srcId="{C2F1903B-A639-4E4C-8562-85448F685CDA}" destId="{665D7C1C-FD75-41FB-8145-5B90703A77CF}" srcOrd="1" destOrd="0" parTransId="{14408D70-E675-497D-8C28-40539FC4C64C}" sibTransId="{B182482A-3525-45C5-AA63-1ED99C7E883E}"/>
    <dgm:cxn modelId="{36FAEA0B-AAE3-4B0E-8D8E-FACD830318C7}" srcId="{C2F1903B-A639-4E4C-8562-85448F685CDA}" destId="{1B5AAC0E-F394-4FC2-A0E4-17AB886EE0FD}" srcOrd="0" destOrd="0" parTransId="{8330EE8A-8D60-4657-9B5D-56B81B9AF1C8}" sibTransId="{AA7896CA-7EDD-4526-ACC5-B2F1C1D36C7E}"/>
    <dgm:cxn modelId="{ADB525A5-8BB2-4E55-AB22-B7032B3722DC}" type="presOf" srcId="{BF871985-DCDB-4BAF-84C1-FB1776F0100A}" destId="{FEF8170C-E7FF-48B7-ADA3-C480BF99617C}" srcOrd="0" destOrd="0" presId="urn:microsoft.com/office/officeart/2005/8/layout/chevron1"/>
    <dgm:cxn modelId="{891FE7E2-CC55-45B7-A871-9A7928FD70AE}" type="presOf" srcId="{8B0EC344-AF1E-417A-8CFE-F2F233F5C9B3}" destId="{300BBE27-269F-4A01-8FD6-AD3E08A6E945}" srcOrd="0" destOrd="0" presId="urn:microsoft.com/office/officeart/2005/8/layout/chevron1"/>
    <dgm:cxn modelId="{7E2B3C34-2F65-47EF-8D79-9D6F1900FB14}" type="presOf" srcId="{C2F1903B-A639-4E4C-8562-85448F685CDA}" destId="{31163D49-06B6-4A75-886A-078942F71D5F}" srcOrd="0" destOrd="0" presId="urn:microsoft.com/office/officeart/2005/8/layout/chevron1"/>
    <dgm:cxn modelId="{6C54161F-C386-47FC-82F8-0D07DD053579}" type="presParOf" srcId="{31163D49-06B6-4A75-886A-078942F71D5F}" destId="{5E2F5F9F-D23A-462C-B395-D3227AC813E8}" srcOrd="0" destOrd="0" presId="urn:microsoft.com/office/officeart/2005/8/layout/chevron1"/>
    <dgm:cxn modelId="{DFA531FD-EE61-4FB9-85FA-A85C6C6B9A55}" type="presParOf" srcId="{31163D49-06B6-4A75-886A-078942F71D5F}" destId="{8EA22C4D-32BD-4D3A-9048-CF1B36D4E749}" srcOrd="1" destOrd="0" presId="urn:microsoft.com/office/officeart/2005/8/layout/chevron1"/>
    <dgm:cxn modelId="{A71D563B-B256-45FA-A568-7779B9B0912A}" type="presParOf" srcId="{31163D49-06B6-4A75-886A-078942F71D5F}" destId="{9E268A17-D9FC-432B-9C7A-F165B0E7F24E}" srcOrd="2" destOrd="0" presId="urn:microsoft.com/office/officeart/2005/8/layout/chevron1"/>
    <dgm:cxn modelId="{E3AECDD8-B0A7-474D-8662-FB87D59CCF11}" type="presParOf" srcId="{31163D49-06B6-4A75-886A-078942F71D5F}" destId="{44249A6B-3443-4411-AD7B-CB2924923B0B}" srcOrd="3" destOrd="0" presId="urn:microsoft.com/office/officeart/2005/8/layout/chevron1"/>
    <dgm:cxn modelId="{06D15AB6-1AF5-43D5-82A7-B64A59C5E1B9}" type="presParOf" srcId="{31163D49-06B6-4A75-886A-078942F71D5F}" destId="{300BBE27-269F-4A01-8FD6-AD3E08A6E945}" srcOrd="4" destOrd="0" presId="urn:microsoft.com/office/officeart/2005/8/layout/chevron1"/>
    <dgm:cxn modelId="{ED04BC88-5511-46DC-BFB7-D92BF9A69379}" type="presParOf" srcId="{31163D49-06B6-4A75-886A-078942F71D5F}" destId="{27EB42B7-2841-4A08-BA0B-A6DB56C65832}" srcOrd="5" destOrd="0" presId="urn:microsoft.com/office/officeart/2005/8/layout/chevron1"/>
    <dgm:cxn modelId="{5AB58E96-10C6-4147-9A33-0A6E7F68FA7A}" type="presParOf" srcId="{31163D49-06B6-4A75-886A-078942F71D5F}" destId="{FEF8170C-E7FF-48B7-ADA3-C480BF99617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C1447E-D25A-4A79-89C3-21B8710A409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DB871559-EE5F-435E-9004-42C5E5235516}">
      <dgm:prSet phldrT="[Text]" custT="1"/>
      <dgm:spPr/>
      <dgm:t>
        <a:bodyPr/>
        <a:lstStyle/>
        <a:p>
          <a:r>
            <a:rPr lang="en-US" sz="1600" i="1" dirty="0" smtClean="0">
              <a:solidFill>
                <a:schemeClr val="bg1"/>
              </a:solidFill>
            </a:rPr>
            <a:t>Codified in a “compact” among </a:t>
          </a:r>
          <a:r>
            <a:rPr lang="en-US" sz="1600" i="1" dirty="0" err="1" smtClean="0">
              <a:solidFill>
                <a:schemeClr val="bg1"/>
              </a:solidFill>
            </a:rPr>
            <a:t>SlingShot</a:t>
          </a:r>
          <a:r>
            <a:rPr lang="en-US" sz="1600" i="1" dirty="0" smtClean="0">
              <a:solidFill>
                <a:schemeClr val="bg1"/>
              </a:solidFill>
            </a:rPr>
            <a:t> Coalition partners</a:t>
          </a:r>
          <a:endParaRPr lang="en-US" sz="1600" i="1" dirty="0">
            <a:solidFill>
              <a:schemeClr val="bg1"/>
            </a:solidFill>
          </a:endParaRPr>
        </a:p>
      </dgm:t>
    </dgm:pt>
    <dgm:pt modelId="{6ACCAE1E-1EA6-42F3-B99A-E52820543E5B}" type="parTrans" cxnId="{C8AAE71E-8924-4536-AC7E-515A56C49208}">
      <dgm:prSet/>
      <dgm:spPr/>
      <dgm:t>
        <a:bodyPr/>
        <a:lstStyle/>
        <a:p>
          <a:endParaRPr lang="en-US"/>
        </a:p>
      </dgm:t>
    </dgm:pt>
    <dgm:pt modelId="{1A6B853A-54C7-47AB-8C9F-E4B203EDE0C1}" type="sibTrans" cxnId="{C8AAE71E-8924-4536-AC7E-515A56C49208}">
      <dgm:prSet/>
      <dgm:spPr/>
      <dgm:t>
        <a:bodyPr/>
        <a:lstStyle/>
        <a:p>
          <a:endParaRPr lang="en-US"/>
        </a:p>
      </dgm:t>
    </dgm:pt>
    <dgm:pt modelId="{AF3AD059-6940-4EC1-9392-C5D419F9CD94}" type="pres">
      <dgm:prSet presAssocID="{F3C1447E-D25A-4A79-89C3-21B8710A409D}" presName="Name0" presStyleCnt="0">
        <dgm:presLayoutVars>
          <dgm:dir/>
          <dgm:animLvl val="lvl"/>
          <dgm:resizeHandles val="exact"/>
        </dgm:presLayoutVars>
      </dgm:prSet>
      <dgm:spPr/>
    </dgm:pt>
    <dgm:pt modelId="{2025AC10-1F90-4A5B-80BE-4C879364BDE1}" type="pres">
      <dgm:prSet presAssocID="{F3C1447E-D25A-4A79-89C3-21B8710A409D}" presName="dummy" presStyleCnt="0"/>
      <dgm:spPr/>
    </dgm:pt>
    <dgm:pt modelId="{344A400E-40F5-4B49-8754-FE8B2C70B039}" type="pres">
      <dgm:prSet presAssocID="{F3C1447E-D25A-4A79-89C3-21B8710A409D}" presName="linH" presStyleCnt="0"/>
      <dgm:spPr/>
    </dgm:pt>
    <dgm:pt modelId="{FE249FD3-D24B-49A3-85F6-160F79D31216}" type="pres">
      <dgm:prSet presAssocID="{F3C1447E-D25A-4A79-89C3-21B8710A409D}" presName="padding1" presStyleCnt="0"/>
      <dgm:spPr/>
    </dgm:pt>
    <dgm:pt modelId="{3173C983-F66B-415A-841F-E66F9AA62DDE}" type="pres">
      <dgm:prSet presAssocID="{DB871559-EE5F-435E-9004-42C5E5235516}" presName="linV" presStyleCnt="0"/>
      <dgm:spPr/>
    </dgm:pt>
    <dgm:pt modelId="{C3169879-904B-4604-890A-72EC9D5D1C99}" type="pres">
      <dgm:prSet presAssocID="{DB871559-EE5F-435E-9004-42C5E5235516}" presName="spVertical1" presStyleCnt="0"/>
      <dgm:spPr/>
    </dgm:pt>
    <dgm:pt modelId="{F2C6BC91-1929-42E8-A8C3-C805B5E449B5}" type="pres">
      <dgm:prSet presAssocID="{DB871559-EE5F-435E-9004-42C5E5235516}" presName="parTx" presStyleLbl="revTx" presStyleIdx="0" presStyleCnt="1" custScaleX="607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C9E01-C003-46C5-BB8F-4C05981B0635}" type="pres">
      <dgm:prSet presAssocID="{DB871559-EE5F-435E-9004-42C5E5235516}" presName="spVertical2" presStyleCnt="0"/>
      <dgm:spPr/>
    </dgm:pt>
    <dgm:pt modelId="{4AD69B1E-2D09-4192-BDB8-312AA9FBEE95}" type="pres">
      <dgm:prSet presAssocID="{DB871559-EE5F-435E-9004-42C5E5235516}" presName="spVertical3" presStyleCnt="0"/>
      <dgm:spPr/>
    </dgm:pt>
    <dgm:pt modelId="{AD4D50A4-5597-494C-BCA7-67C8D51B7424}" type="pres">
      <dgm:prSet presAssocID="{F3C1447E-D25A-4A79-89C3-21B8710A409D}" presName="padding2" presStyleCnt="0"/>
      <dgm:spPr/>
    </dgm:pt>
    <dgm:pt modelId="{337E2F20-C283-4910-A91D-C10E88DC867D}" type="pres">
      <dgm:prSet presAssocID="{F3C1447E-D25A-4A79-89C3-21B8710A409D}" presName="negArrow" presStyleCnt="0"/>
      <dgm:spPr/>
    </dgm:pt>
    <dgm:pt modelId="{37ABA01F-170A-4103-84CA-F09C232A1294}" type="pres">
      <dgm:prSet presAssocID="{F3C1447E-D25A-4A79-89C3-21B8710A409D}" presName="backgroundArrow" presStyleLbl="node1" presStyleIdx="0" presStyleCnt="1"/>
      <dgm:spPr/>
    </dgm:pt>
  </dgm:ptLst>
  <dgm:cxnLst>
    <dgm:cxn modelId="{88AF0D11-DF8A-430B-9DA7-3F41EC8DD2EC}" type="presOf" srcId="{F3C1447E-D25A-4A79-89C3-21B8710A409D}" destId="{AF3AD059-6940-4EC1-9392-C5D419F9CD94}" srcOrd="0" destOrd="0" presId="urn:microsoft.com/office/officeart/2005/8/layout/hProcess3"/>
    <dgm:cxn modelId="{144B3DBB-AC8E-4020-96B4-F401E016665B}" type="presOf" srcId="{DB871559-EE5F-435E-9004-42C5E5235516}" destId="{F2C6BC91-1929-42E8-A8C3-C805B5E449B5}" srcOrd="0" destOrd="0" presId="urn:microsoft.com/office/officeart/2005/8/layout/hProcess3"/>
    <dgm:cxn modelId="{C8AAE71E-8924-4536-AC7E-515A56C49208}" srcId="{F3C1447E-D25A-4A79-89C3-21B8710A409D}" destId="{DB871559-EE5F-435E-9004-42C5E5235516}" srcOrd="0" destOrd="0" parTransId="{6ACCAE1E-1EA6-42F3-B99A-E52820543E5B}" sibTransId="{1A6B853A-54C7-47AB-8C9F-E4B203EDE0C1}"/>
    <dgm:cxn modelId="{BC857AA2-DAD1-4066-9E3F-3156974365D4}" type="presParOf" srcId="{AF3AD059-6940-4EC1-9392-C5D419F9CD94}" destId="{2025AC10-1F90-4A5B-80BE-4C879364BDE1}" srcOrd="0" destOrd="0" presId="urn:microsoft.com/office/officeart/2005/8/layout/hProcess3"/>
    <dgm:cxn modelId="{369A9112-37E4-4205-94BA-5480621B0590}" type="presParOf" srcId="{AF3AD059-6940-4EC1-9392-C5D419F9CD94}" destId="{344A400E-40F5-4B49-8754-FE8B2C70B039}" srcOrd="1" destOrd="0" presId="urn:microsoft.com/office/officeart/2005/8/layout/hProcess3"/>
    <dgm:cxn modelId="{483D8227-B9E2-4592-B432-BF06E6C33642}" type="presParOf" srcId="{344A400E-40F5-4B49-8754-FE8B2C70B039}" destId="{FE249FD3-D24B-49A3-85F6-160F79D31216}" srcOrd="0" destOrd="0" presId="urn:microsoft.com/office/officeart/2005/8/layout/hProcess3"/>
    <dgm:cxn modelId="{FD7B5348-AB88-4275-897E-2B6DC10440FC}" type="presParOf" srcId="{344A400E-40F5-4B49-8754-FE8B2C70B039}" destId="{3173C983-F66B-415A-841F-E66F9AA62DDE}" srcOrd="1" destOrd="0" presId="urn:microsoft.com/office/officeart/2005/8/layout/hProcess3"/>
    <dgm:cxn modelId="{44BBAC4B-B9CA-4478-90AD-604FD651A0AD}" type="presParOf" srcId="{3173C983-F66B-415A-841F-E66F9AA62DDE}" destId="{C3169879-904B-4604-890A-72EC9D5D1C99}" srcOrd="0" destOrd="0" presId="urn:microsoft.com/office/officeart/2005/8/layout/hProcess3"/>
    <dgm:cxn modelId="{26ADBEDF-A98F-4A17-A964-3A98DC181F42}" type="presParOf" srcId="{3173C983-F66B-415A-841F-E66F9AA62DDE}" destId="{F2C6BC91-1929-42E8-A8C3-C805B5E449B5}" srcOrd="1" destOrd="0" presId="urn:microsoft.com/office/officeart/2005/8/layout/hProcess3"/>
    <dgm:cxn modelId="{7935E394-D79C-42B4-BB82-FE634A7B1975}" type="presParOf" srcId="{3173C983-F66B-415A-841F-E66F9AA62DDE}" destId="{784C9E01-C003-46C5-BB8F-4C05981B0635}" srcOrd="2" destOrd="0" presId="urn:microsoft.com/office/officeart/2005/8/layout/hProcess3"/>
    <dgm:cxn modelId="{D4AEAA17-92B6-401F-997F-C6B5717B726F}" type="presParOf" srcId="{3173C983-F66B-415A-841F-E66F9AA62DDE}" destId="{4AD69B1E-2D09-4192-BDB8-312AA9FBEE95}" srcOrd="3" destOrd="0" presId="urn:microsoft.com/office/officeart/2005/8/layout/hProcess3"/>
    <dgm:cxn modelId="{990FD022-8C21-4378-B40B-33962AB612E5}" type="presParOf" srcId="{344A400E-40F5-4B49-8754-FE8B2C70B039}" destId="{AD4D50A4-5597-494C-BCA7-67C8D51B7424}" srcOrd="2" destOrd="0" presId="urn:microsoft.com/office/officeart/2005/8/layout/hProcess3"/>
    <dgm:cxn modelId="{9F8CF157-B72A-48C9-90D7-4F661068A661}" type="presParOf" srcId="{344A400E-40F5-4B49-8754-FE8B2C70B039}" destId="{337E2F20-C283-4910-A91D-C10E88DC867D}" srcOrd="3" destOrd="0" presId="urn:microsoft.com/office/officeart/2005/8/layout/hProcess3"/>
    <dgm:cxn modelId="{E84CFEC4-E4AB-44F7-8573-1489BBB058FC}" type="presParOf" srcId="{344A400E-40F5-4B49-8754-FE8B2C70B039}" destId="{37ABA01F-170A-4103-84CA-F09C232A1294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F5F9F-D23A-462C-B395-D3227AC813E8}">
      <dsp:nvSpPr>
        <dsp:cNvPr id="0" name=""/>
        <dsp:cNvSpPr/>
      </dsp:nvSpPr>
      <dsp:spPr>
        <a:xfrm>
          <a:off x="3994" y="601793"/>
          <a:ext cx="2325030" cy="9300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December 2014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Cohort 1 Orientation</a:t>
          </a:r>
          <a:endParaRPr lang="en-US" sz="1200" kern="1200" dirty="0"/>
        </a:p>
      </dsp:txBody>
      <dsp:txXfrm>
        <a:off x="469000" y="601793"/>
        <a:ext cx="1395018" cy="930012"/>
      </dsp:txXfrm>
    </dsp:sp>
    <dsp:sp modelId="{9E268A17-D9FC-432B-9C7A-F165B0E7F24E}">
      <dsp:nvSpPr>
        <dsp:cNvPr id="0" name=""/>
        <dsp:cNvSpPr/>
      </dsp:nvSpPr>
      <dsp:spPr>
        <a:xfrm>
          <a:off x="2096521" y="601793"/>
          <a:ext cx="2325030" cy="9300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March 2015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Cohort 1 Planning Grants Awarded</a:t>
          </a:r>
          <a:endParaRPr lang="en-US" sz="1200" kern="1200" dirty="0"/>
        </a:p>
      </dsp:txBody>
      <dsp:txXfrm>
        <a:off x="2561527" y="601793"/>
        <a:ext cx="1395018" cy="930012"/>
      </dsp:txXfrm>
    </dsp:sp>
    <dsp:sp modelId="{300BBE27-269F-4A01-8FD6-AD3E08A6E945}">
      <dsp:nvSpPr>
        <dsp:cNvPr id="0" name=""/>
        <dsp:cNvSpPr/>
      </dsp:nvSpPr>
      <dsp:spPr>
        <a:xfrm>
          <a:off x="4189048" y="601793"/>
          <a:ext cx="2325030" cy="9300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May/June 2015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Cohort 2 Planning Grants Awarded</a:t>
          </a:r>
          <a:endParaRPr lang="en-US" sz="1200" kern="1200" dirty="0"/>
        </a:p>
      </dsp:txBody>
      <dsp:txXfrm>
        <a:off x="4654054" y="601793"/>
        <a:ext cx="1395018" cy="930012"/>
      </dsp:txXfrm>
    </dsp:sp>
    <dsp:sp modelId="{FEF8170C-E7FF-48B7-ADA3-C480BF99617C}">
      <dsp:nvSpPr>
        <dsp:cNvPr id="0" name=""/>
        <dsp:cNvSpPr/>
      </dsp:nvSpPr>
      <dsp:spPr>
        <a:xfrm>
          <a:off x="6281575" y="601793"/>
          <a:ext cx="2325030" cy="9300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June 2015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Cohort 2 Development &amp; Implementation Grants Awarded</a:t>
          </a:r>
          <a:endParaRPr lang="en-US" sz="1200" kern="1200" dirty="0"/>
        </a:p>
      </dsp:txBody>
      <dsp:txXfrm>
        <a:off x="6746581" y="601793"/>
        <a:ext cx="1395018" cy="930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BA01F-170A-4103-84CA-F09C232A1294}">
      <dsp:nvSpPr>
        <dsp:cNvPr id="0" name=""/>
        <dsp:cNvSpPr/>
      </dsp:nvSpPr>
      <dsp:spPr>
        <a:xfrm>
          <a:off x="0" y="33600"/>
          <a:ext cx="8706255" cy="1152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6BC91-1929-42E8-A8C3-C805B5E449B5}">
      <dsp:nvSpPr>
        <dsp:cNvPr id="0" name=""/>
        <dsp:cNvSpPr/>
      </dsp:nvSpPr>
      <dsp:spPr>
        <a:xfrm>
          <a:off x="708615" y="321600"/>
          <a:ext cx="7692839" cy="57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 smtClean="0">
              <a:solidFill>
                <a:schemeClr val="bg1"/>
              </a:solidFill>
            </a:rPr>
            <a:t>Codified in a “compact” among </a:t>
          </a:r>
          <a:r>
            <a:rPr lang="en-US" sz="1600" i="1" kern="1200" dirty="0" err="1" smtClean="0">
              <a:solidFill>
                <a:schemeClr val="bg1"/>
              </a:solidFill>
            </a:rPr>
            <a:t>SlingShot</a:t>
          </a:r>
          <a:r>
            <a:rPr lang="en-US" sz="1600" i="1" kern="1200" dirty="0" smtClean="0">
              <a:solidFill>
                <a:schemeClr val="bg1"/>
              </a:solidFill>
            </a:rPr>
            <a:t> Coalition partners</a:t>
          </a:r>
          <a:endParaRPr lang="en-US" sz="1600" i="1" kern="1200" dirty="0">
            <a:solidFill>
              <a:schemeClr val="bg1"/>
            </a:solidFill>
          </a:endParaRPr>
        </a:p>
      </dsp:txBody>
      <dsp:txXfrm>
        <a:off x="708615" y="321600"/>
        <a:ext cx="7692839" cy="57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4D0BF-D252-4573-BBBE-9283A9D5F6C7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7147-E499-458A-91B1-5D4280619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5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353F75-94E3-F84F-92A0-4D5A8B412469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92CEEB-7618-AE48-B515-FEC3F83B6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73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2CEEB-7618-AE48-B515-FEC3F83B60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69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Each at a different stage – that’s fine; we’re not expecting cookie cutters; we’re going to lay out the framework but we know it will vary site to site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2CEEB-7618-AE48-B515-FEC3F83B602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15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Mutual accountability is codified through a written “compact” among Slingshot partners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2CEEB-7618-AE48-B515-FEC3F83B602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694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Shared Outcomes </a:t>
            </a:r>
          </a:p>
          <a:p>
            <a:pPr lvl="1"/>
            <a:r>
              <a:rPr lang="en-US" dirty="0" smtClean="0"/>
              <a:t>Complementary Roles Among Partners </a:t>
            </a:r>
          </a:p>
          <a:p>
            <a:pPr lvl="1"/>
            <a:r>
              <a:rPr lang="en-US" dirty="0" smtClean="0"/>
              <a:t>Specific Commitments to Action </a:t>
            </a:r>
          </a:p>
          <a:p>
            <a:pPr lvl="1"/>
            <a:r>
              <a:rPr lang="en-US" dirty="0" smtClean="0"/>
              <a:t>Resource Allocation Across Actions (combination of Slingshot funding, local  and regional funding, in-kind support)</a:t>
            </a:r>
          </a:p>
          <a:p>
            <a:pPr lvl="1"/>
            <a:r>
              <a:rPr lang="en-US" dirty="0" smtClean="0"/>
              <a:t>Sustainability beyond Implementation grant term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2CEEB-7618-AE48-B515-FEC3F83B602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67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Cohort 1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Establishing regional leadership/governance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each coalition is establishing some form of steering committee or leadership council led by the business champions, some using existing business leadership groups to take on this regional convening role.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Building on existing relationships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in each region, there was some modest effort to coordinate multiple organizations.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SlingShot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being used to step-up the regional coordination.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Organizing industry engagement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each knows there are too many workforce/education programs chasing the same employers. They are using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SlingShot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begin organizing coordinated communication.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Mobilizing existing resources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each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SlingShot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focused on connecting significant funds already on the ground- for example they all cited Career Pathway Trust Fund grants as a focus. 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Combining workforce and economic development strategies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all are focused on the win-win of industry focused workforce development that can both fill job openings, replacements, and possibly attract more jobs.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Portability of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programs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If a group of employers in a region values or champions a specific program on a college campus, it still takes two years to offer the program at other campuses in the same region. All identified this is a problem to solve with their community college partners.     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2CEEB-7618-AE48-B515-FEC3F83B602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12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7A5163C-73E2-4853-B394-640915BA5FBE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6967C52-588E-4951-804B-4DA0AD52C0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SlingShot</a:t>
            </a:r>
            <a:r>
              <a:rPr lang="en-US" dirty="0" smtClean="0"/>
              <a:t>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7754112" cy="48463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sz="1800" dirty="0" smtClean="0"/>
              <a:t>California Workforce Investment Board</a:t>
            </a:r>
          </a:p>
          <a:p>
            <a:pPr algn="r"/>
            <a:r>
              <a:rPr lang="en-US" sz="1800" dirty="0" smtClean="0"/>
              <a:t>June </a:t>
            </a:r>
            <a:r>
              <a:rPr lang="en-US" dirty="0" smtClean="0"/>
              <a:t>23</a:t>
            </a:r>
            <a:r>
              <a:rPr lang="en-US" sz="1800" dirty="0" smtClean="0"/>
              <a:t>, 2015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4249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Cohorts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543800" cy="2438399"/>
          </a:xfrm>
          <a:ln>
            <a:noFill/>
          </a:ln>
        </p:spPr>
        <p:txBody>
          <a:bodyPr numCol="2">
            <a:normAutofit fontScale="77500" lnSpcReduction="20000"/>
          </a:bodyPr>
          <a:lstStyle/>
          <a:p>
            <a:r>
              <a:rPr lang="en-US" sz="3400" b="1" dirty="0" smtClean="0">
                <a:solidFill>
                  <a:schemeClr val="accent2"/>
                </a:solidFill>
              </a:rPr>
              <a:t>Cohort 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Capital </a:t>
            </a:r>
            <a:r>
              <a:rPr lang="en-US" sz="2600" dirty="0" smtClean="0"/>
              <a:t>Region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Central Valley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East </a:t>
            </a:r>
            <a:r>
              <a:rPr lang="en-US" sz="2600" dirty="0"/>
              <a:t>Bay </a:t>
            </a:r>
            <a:r>
              <a:rPr lang="en-US" sz="2600" dirty="0" smtClean="0"/>
              <a:t>Area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Inland Empire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err="1" smtClean="0"/>
              <a:t>NoRTEC</a:t>
            </a:r>
            <a:r>
              <a:rPr lang="en-US" sz="2600" dirty="0" smtClean="0"/>
              <a:t> Region</a:t>
            </a:r>
          </a:p>
          <a:p>
            <a:pPr lvl="1"/>
            <a:endParaRPr lang="en-US" sz="2600" dirty="0" smtClean="0"/>
          </a:p>
          <a:p>
            <a:r>
              <a:rPr lang="en-US" sz="3100" b="1" dirty="0" smtClean="0">
                <a:solidFill>
                  <a:schemeClr val="accent2"/>
                </a:solidFill>
              </a:rPr>
              <a:t>Cohort 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Los Angeles Region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North Bay Region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Orange County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San Diego/Imperial Region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Silicon Valley Region</a:t>
            </a:r>
          </a:p>
          <a:p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36306034"/>
              </p:ext>
            </p:extLst>
          </p:nvPr>
        </p:nvGraphicFramePr>
        <p:xfrm>
          <a:off x="228600" y="4343400"/>
          <a:ext cx="86106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948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SlingShot</a:t>
            </a:r>
            <a:r>
              <a:rPr lang="en-US" dirty="0" smtClean="0"/>
              <a:t> Building Blocks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752600"/>
            <a:ext cx="2971800" cy="4144962"/>
          </a:xfrm>
          <a:ln>
            <a:solidFill>
              <a:srgbClr val="629DD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 smtClean="0">
                <a:solidFill>
                  <a:schemeClr val="accent2"/>
                </a:solidFill>
              </a:rPr>
              <a:t>Industry Engagement</a:t>
            </a:r>
          </a:p>
          <a:p>
            <a:pPr marL="0" indent="0">
              <a:buNone/>
            </a:pPr>
            <a:r>
              <a:rPr lang="en-US" sz="1300" dirty="0" smtClean="0"/>
              <a:t>Focus on sectors that grow regional economies </a:t>
            </a:r>
          </a:p>
          <a:p>
            <a:pPr marL="0" indent="0">
              <a:buNone/>
            </a:pPr>
            <a:r>
              <a:rPr lang="en-US" sz="1300" dirty="0" smtClean="0"/>
              <a:t>Prioritize </a:t>
            </a:r>
            <a:r>
              <a:rPr lang="en-US" sz="1300" dirty="0"/>
              <a:t>opportunities to grow industry sectors while also raising incomes </a:t>
            </a:r>
          </a:p>
          <a:p>
            <a:pPr marL="0" indent="0">
              <a:buNone/>
            </a:pPr>
            <a:r>
              <a:rPr lang="en-US" sz="1300" dirty="0" smtClean="0"/>
              <a:t>Business as a full partner</a:t>
            </a:r>
          </a:p>
          <a:p>
            <a:pPr marL="0" indent="0">
              <a:buNone/>
            </a:pPr>
            <a:r>
              <a:rPr lang="en-US" sz="1300" dirty="0" smtClean="0"/>
              <a:t>Industry skill needs drive training and education</a:t>
            </a:r>
          </a:p>
          <a:p>
            <a:pPr marL="0" indent="0">
              <a:buNone/>
            </a:pPr>
            <a:r>
              <a:rPr lang="en-US" sz="1300" dirty="0" smtClean="0"/>
              <a:t>Competencies and credentials are </a:t>
            </a:r>
            <a:r>
              <a:rPr lang="en-US" sz="1300" i="1" dirty="0" smtClean="0"/>
              <a:t>used</a:t>
            </a:r>
            <a:r>
              <a:rPr lang="en-US" sz="1300" dirty="0" smtClean="0"/>
              <a:t> by regional employers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24200" y="1752600"/>
            <a:ext cx="2971800" cy="4144962"/>
          </a:xfrm>
          <a:ln>
            <a:solidFill>
              <a:srgbClr val="629DD1"/>
            </a:solidFill>
          </a:ln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Integrated Approach</a:t>
            </a:r>
          </a:p>
          <a:p>
            <a:pPr marL="0" indent="0">
              <a:buNone/>
            </a:pPr>
            <a:r>
              <a:rPr lang="en-US" sz="2700" dirty="0" smtClean="0"/>
              <a:t>Coalition </a:t>
            </a:r>
            <a:r>
              <a:rPr lang="en-US" sz="2700" dirty="0"/>
              <a:t>partners identify complementary roles and collaborative </a:t>
            </a:r>
            <a:r>
              <a:rPr lang="en-US" sz="2700" dirty="0" smtClean="0"/>
              <a:t>actions </a:t>
            </a:r>
          </a:p>
          <a:p>
            <a:pPr marL="0" indent="0">
              <a:buNone/>
            </a:pPr>
            <a:r>
              <a:rPr lang="en-US" sz="2700" dirty="0" smtClean="0"/>
              <a:t>Students, </a:t>
            </a:r>
            <a:r>
              <a:rPr lang="en-US" sz="2700" dirty="0"/>
              <a:t>job </a:t>
            </a:r>
            <a:r>
              <a:rPr lang="en-US" sz="2700" dirty="0" smtClean="0"/>
              <a:t>seekers, </a:t>
            </a:r>
            <a:r>
              <a:rPr lang="en-US" sz="2700" dirty="0"/>
              <a:t>and </a:t>
            </a:r>
            <a:r>
              <a:rPr lang="en-US" sz="2700" dirty="0" smtClean="0"/>
              <a:t>workers have </a:t>
            </a:r>
            <a:r>
              <a:rPr lang="en-US" sz="2700" dirty="0"/>
              <a:t>access to skill development and regional employment through training, education, and “earn and learn” opportunities</a:t>
            </a:r>
          </a:p>
          <a:p>
            <a:pPr marL="0" indent="0">
              <a:buNone/>
            </a:pPr>
            <a:r>
              <a:rPr lang="en-US" sz="2700" dirty="0"/>
              <a:t>Career pathways are clear, </a:t>
            </a:r>
            <a:r>
              <a:rPr lang="en-US" sz="2700" dirty="0" smtClean="0"/>
              <a:t>the </a:t>
            </a:r>
            <a:r>
              <a:rPr lang="en-US" sz="2700" dirty="0"/>
              <a:t>infrastructure is scaled and tailored to industry and </a:t>
            </a:r>
            <a:r>
              <a:rPr lang="en-US" sz="2700" dirty="0" smtClean="0"/>
              <a:t>job-seeker needs</a:t>
            </a:r>
            <a:endParaRPr lang="en-US" sz="2700" dirty="0"/>
          </a:p>
          <a:p>
            <a:pPr marL="0" indent="0">
              <a:buNone/>
            </a:pPr>
            <a:r>
              <a:rPr lang="en-US" sz="2700" dirty="0"/>
              <a:t>Competencies and credentials delivered regionally have meaningful labor market value, and are prioritized by Coalition partners </a:t>
            </a:r>
          </a:p>
          <a:p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96000" y="1752600"/>
            <a:ext cx="2895600" cy="4144962"/>
          </a:xfrm>
          <a:prstGeom prst="rect">
            <a:avLst/>
          </a:prstGeom>
          <a:ln>
            <a:solidFill>
              <a:srgbClr val="629DD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>
                <a:solidFill>
                  <a:schemeClr val="accent2"/>
                </a:solidFill>
              </a:rPr>
              <a:t>Shared Outcomes</a:t>
            </a:r>
          </a:p>
          <a:p>
            <a:pPr marL="0" indent="0">
              <a:buNone/>
            </a:pPr>
            <a:r>
              <a:rPr lang="en-US" sz="2700" dirty="0" smtClean="0"/>
              <a:t>Ownership </a:t>
            </a:r>
            <a:r>
              <a:rPr lang="en-US" sz="2700" dirty="0"/>
              <a:t>for outcomes is shared among public and business partners</a:t>
            </a:r>
          </a:p>
          <a:p>
            <a:pPr marL="0" indent="0">
              <a:buNone/>
            </a:pPr>
            <a:r>
              <a:rPr lang="en-US" sz="2700" dirty="0" smtClean="0"/>
              <a:t>Interim </a:t>
            </a:r>
            <a:r>
              <a:rPr lang="en-US" sz="2700" dirty="0"/>
              <a:t>measures and progress points are calibrated to build to regional goals e.g</a:t>
            </a:r>
            <a:r>
              <a:rPr lang="en-US" sz="2700" dirty="0" smtClean="0"/>
              <a:t>.: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dirty="0" smtClean="0"/>
              <a:t># </a:t>
            </a:r>
            <a:r>
              <a:rPr lang="en-US" sz="2700" dirty="0"/>
              <a:t>of apprenticeship </a:t>
            </a:r>
            <a:r>
              <a:rPr lang="en-US" sz="2700" dirty="0" smtClean="0"/>
              <a:t>completers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dirty="0" smtClean="0"/>
              <a:t># </a:t>
            </a:r>
            <a:r>
              <a:rPr lang="en-US" sz="2700" dirty="0"/>
              <a:t>of industry valued credentials </a:t>
            </a:r>
            <a:r>
              <a:rPr lang="en-US" sz="2700" dirty="0" smtClean="0"/>
              <a:t>attained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dirty="0" smtClean="0"/>
              <a:t>% </a:t>
            </a:r>
            <a:r>
              <a:rPr lang="en-US" sz="2700" dirty="0"/>
              <a:t>of youth with career-oriented internship</a:t>
            </a:r>
          </a:p>
          <a:p>
            <a:pPr marL="0" indent="0">
              <a:buNone/>
            </a:pPr>
            <a:r>
              <a:rPr lang="en-US" sz="2700" dirty="0"/>
              <a:t>“Risk taking”  and experimentation are built into the process and success metrics – not every strategy will succeed, but all can be learned from</a:t>
            </a:r>
          </a:p>
          <a:p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583234493"/>
              </p:ext>
            </p:extLst>
          </p:nvPr>
        </p:nvGraphicFramePr>
        <p:xfrm>
          <a:off x="269132" y="5562600"/>
          <a:ext cx="8706255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737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SlingShot</a:t>
            </a:r>
            <a:r>
              <a:rPr lang="en-US" dirty="0" smtClean="0"/>
              <a:t> Compact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076747" cy="4038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“compact” represents a critical stage in partnership commitment and a collective vision:</a:t>
            </a:r>
          </a:p>
          <a:p>
            <a:r>
              <a:rPr lang="en-US" i="1" dirty="0" smtClean="0"/>
              <a:t>Consensus on regional industry drivers and how to grow these</a:t>
            </a:r>
          </a:p>
          <a:p>
            <a:r>
              <a:rPr lang="en-US" i="1" dirty="0" smtClean="0"/>
              <a:t>Articulation of the Coalition’s role in increasing regional prosperity and income mobility</a:t>
            </a:r>
          </a:p>
          <a:p>
            <a:r>
              <a:rPr lang="en-US" i="1" dirty="0" smtClean="0"/>
              <a:t>Shared agreement that becomes a “touchstone” for course correction, bringing new partners into the Coalition, and measuring progress</a:t>
            </a:r>
          </a:p>
          <a:p>
            <a:pPr>
              <a:buNone/>
            </a:pPr>
            <a:r>
              <a:rPr lang="en-US" dirty="0" smtClean="0"/>
              <a:t>The compact will commit to:</a:t>
            </a:r>
            <a:endParaRPr lang="en-US" dirty="0"/>
          </a:p>
          <a:p>
            <a:pPr lvl="1"/>
            <a:r>
              <a:rPr lang="en-US" dirty="0"/>
              <a:t>Shared Outcomes </a:t>
            </a:r>
          </a:p>
          <a:p>
            <a:pPr lvl="1"/>
            <a:r>
              <a:rPr lang="en-US" dirty="0"/>
              <a:t>Complementary Roles Among Partners </a:t>
            </a:r>
          </a:p>
          <a:p>
            <a:pPr lvl="1"/>
            <a:r>
              <a:rPr lang="en-US" dirty="0"/>
              <a:t>Specific Commitments to Action </a:t>
            </a:r>
            <a:endParaRPr lang="en-US" dirty="0" smtClean="0"/>
          </a:p>
          <a:p>
            <a:pPr lvl="1"/>
            <a:r>
              <a:rPr lang="en-US" dirty="0" smtClean="0"/>
              <a:t>Resource </a:t>
            </a:r>
            <a:r>
              <a:rPr lang="en-US" dirty="0"/>
              <a:t>Allocation Across </a:t>
            </a:r>
            <a:r>
              <a:rPr lang="en-US" dirty="0" smtClean="0"/>
              <a:t>Actions</a:t>
            </a:r>
            <a:endParaRPr lang="en-US" dirty="0"/>
          </a:p>
          <a:p>
            <a:pPr lvl="1"/>
            <a:r>
              <a:rPr lang="en-US" dirty="0"/>
              <a:t>Sustainability </a:t>
            </a:r>
            <a:r>
              <a:rPr lang="en-US" dirty="0" smtClean="0"/>
              <a:t>beyond Implementation grant term </a:t>
            </a:r>
            <a:endParaRPr lang="en-US" dirty="0"/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SlingShot</a:t>
            </a:r>
            <a:r>
              <a:rPr lang="en-US" dirty="0" smtClean="0"/>
              <a:t> Work Underway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4191000" cy="4800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dirty="0" err="1" smtClean="0">
                <a:solidFill>
                  <a:schemeClr val="accent2"/>
                </a:solidFill>
              </a:rPr>
              <a:t>SlingShot</a:t>
            </a:r>
            <a:r>
              <a:rPr lang="en-US" b="1" dirty="0" smtClean="0">
                <a:solidFill>
                  <a:schemeClr val="accent2"/>
                </a:solidFill>
              </a:rPr>
              <a:t> Industries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Agriculture (3)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Clean Energy (1)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Healthcare (7)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Information Technology (3)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smtClean="0"/>
              <a:t>Manufacturing </a:t>
            </a:r>
            <a:r>
              <a:rPr lang="en-US" sz="1400" dirty="0" smtClean="0"/>
              <a:t>(8)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Infrastructure (2)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Biomedical (1)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Transportation &amp; Logistics (2)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Hospitality (1)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Retail (1)</a:t>
            </a:r>
            <a:endParaRPr lang="en-US" sz="1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828800"/>
            <a:ext cx="381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2"/>
                </a:solidFill>
              </a:rPr>
              <a:t>Common Strategies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/>
              <a:t>Establishing r</a:t>
            </a:r>
            <a:r>
              <a:rPr lang="en-US" sz="1400" dirty="0" smtClean="0"/>
              <a:t>egional </a:t>
            </a:r>
            <a:r>
              <a:rPr lang="en-US" sz="1400" dirty="0"/>
              <a:t>l</a:t>
            </a:r>
            <a:r>
              <a:rPr lang="en-US" sz="1400" dirty="0" smtClean="0"/>
              <a:t>eadership </a:t>
            </a:r>
            <a:endParaRPr lang="en-US" sz="1400" dirty="0"/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Building </a:t>
            </a:r>
            <a:r>
              <a:rPr lang="en-US" sz="1400" dirty="0"/>
              <a:t>on e</a:t>
            </a:r>
            <a:r>
              <a:rPr lang="en-US" sz="1400" dirty="0" smtClean="0"/>
              <a:t>stablished relationships and work in progress</a:t>
            </a:r>
            <a:endParaRPr lang="en-US" sz="1400" dirty="0"/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/>
              <a:t>Organizing industry engagement 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Mobilizing existing resources 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Combining </a:t>
            </a:r>
            <a:r>
              <a:rPr lang="en-US" sz="1400" dirty="0"/>
              <a:t>workforce and economic development strategies 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Growing and replicating career  and technical education programs </a:t>
            </a:r>
            <a:r>
              <a:rPr lang="en-US" sz="1400" dirty="0"/>
              <a:t> 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5793798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1158</TotalTime>
  <Words>726</Words>
  <Application>Microsoft Office PowerPoint</Application>
  <PresentationFormat>On-screen Show (4:3)</PresentationFormat>
  <Paragraphs>99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Spectrum</vt:lpstr>
      <vt:lpstr>SlingShot Update</vt:lpstr>
      <vt:lpstr>Cohorts 1 &amp; 2</vt:lpstr>
      <vt:lpstr>SlingShot Building Blocks</vt:lpstr>
      <vt:lpstr>The SlingShot Compact</vt:lpstr>
      <vt:lpstr>SlingShot Work Underway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SlingShot Orientation Webinar</dc:title>
  <dc:creator>Francie Genz</dc:creator>
  <cp:lastModifiedBy>Patterson, Daniel</cp:lastModifiedBy>
  <cp:revision>97</cp:revision>
  <cp:lastPrinted>2015-06-22T21:01:45Z</cp:lastPrinted>
  <dcterms:created xsi:type="dcterms:W3CDTF">2014-11-27T02:58:49Z</dcterms:created>
  <dcterms:modified xsi:type="dcterms:W3CDTF">2015-06-23T23:44:31Z</dcterms:modified>
</cp:coreProperties>
</file>